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8"/>
  </p:notesMasterIdLst>
  <p:sldIdLst>
    <p:sldId id="362" r:id="rId2"/>
    <p:sldId id="363" r:id="rId3"/>
    <p:sldId id="365" r:id="rId4"/>
    <p:sldId id="422" r:id="rId5"/>
    <p:sldId id="367" r:id="rId6"/>
    <p:sldId id="431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42" r:id="rId17"/>
    <p:sldId id="456" r:id="rId18"/>
    <p:sldId id="457" r:id="rId19"/>
    <p:sldId id="459" r:id="rId20"/>
    <p:sldId id="458" r:id="rId21"/>
    <p:sldId id="460" r:id="rId22"/>
    <p:sldId id="461" r:id="rId23"/>
    <p:sldId id="463" r:id="rId24"/>
    <p:sldId id="462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273" r:id="rId5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5" autoAdjust="0"/>
    <p:restoredTop sz="95603" autoAdjust="0"/>
  </p:normalViewPr>
  <p:slideViewPr>
    <p:cSldViewPr>
      <p:cViewPr>
        <p:scale>
          <a:sx n="50" d="100"/>
          <a:sy n="50" d="100"/>
        </p:scale>
        <p:origin x="-2598" y="-9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DB3CC-0F43-4892-AA16-35B4BBFD372A}" type="datetimeFigureOut">
              <a:rPr lang="es-MX" smtClean="0"/>
              <a:t>29/07/2013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6775E-8CFA-4D20-8473-6EB2766A3F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557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29/07/2013</a:t>
            </a:fld>
            <a:endParaRPr lang="es-MX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5.jpe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DISEÑO\Lona Mia\LONA100X1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2"/>
            <a:ext cx="9144000" cy="61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258838" y="4581128"/>
            <a:ext cx="678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ING. ROBERTO ISAAC SUASTE MARTINEZ</a:t>
            </a:r>
            <a:endParaRPr lang="es-MX" sz="24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260649"/>
            <a:ext cx="8496944" cy="1145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SISTEMA ABIERTO</a:t>
            </a:r>
            <a:endParaRPr lang="es-MX" sz="48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21247"/>
            <a:ext cx="5328592" cy="4694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1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28095" y="1556791"/>
            <a:ext cx="8496944" cy="40517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¿</a:t>
            </a:r>
            <a:r>
              <a:rPr lang="es-MX" sz="54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Q</a:t>
            </a:r>
            <a:r>
              <a:rPr lang="es-MX" sz="54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ué es un </a:t>
            </a:r>
            <a:r>
              <a:rPr lang="es-MX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MICROCONTROLADOR?</a:t>
            </a:r>
            <a:endParaRPr lang="es-MX" sz="54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70" y="-243408"/>
            <a:ext cx="8820472" cy="53479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65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MICROCONTROLADOR</a:t>
            </a:r>
            <a:endParaRPr lang="es-MX" sz="48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Es una COMPUTADORA reducida a su mínima expresión, un Circuito Integrado</a:t>
            </a:r>
            <a:endParaRPr lang="es-MX" sz="26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1161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Marcador de contenido"/>
          <p:cNvSpPr>
            <a:spLocks noGrp="1"/>
          </p:cNvSpPr>
          <p:nvPr>
            <p:ph idx="1"/>
          </p:nvPr>
        </p:nvSpPr>
        <p:spPr>
          <a:xfrm>
            <a:off x="323528" y="404664"/>
            <a:ext cx="9036496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 forma por:</a:t>
            </a:r>
            <a:b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</a:br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/>
            </a:r>
            <a:b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</a:br>
            <a:endParaRPr lang="es-MX" sz="35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CPU (Unidad Central de Proceso)</a:t>
            </a:r>
          </a:p>
          <a:p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Memoria RAM</a:t>
            </a:r>
          </a:p>
          <a:p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Memoria ROM / EEPROM</a:t>
            </a:r>
          </a:p>
          <a:p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Líneas de Entrada y/o Salida</a:t>
            </a:r>
          </a:p>
          <a:p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Periféricos</a:t>
            </a:r>
            <a:endParaRPr lang="es-MX" sz="26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0579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260649"/>
            <a:ext cx="8496944" cy="1145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SISTEMA CERRADO</a:t>
            </a:r>
            <a:endParaRPr lang="es-MX" sz="48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</p:txBody>
      </p:sp>
      <p:pic>
        <p:nvPicPr>
          <p:cNvPr id="5" name="Picture 3" descr="C:\Microcontrollers\Apuntes\Apuntes_Curso Pics Basico\estructura_micr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4909" r="2569" b="5048"/>
          <a:stretch/>
        </p:blipFill>
        <p:spPr bwMode="auto">
          <a:xfrm>
            <a:off x="755576" y="1527976"/>
            <a:ext cx="7952995" cy="43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2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28095" y="1556791"/>
            <a:ext cx="8496944" cy="40517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MICROPROCESADOR</a:t>
            </a:r>
          </a:p>
          <a:p>
            <a:pPr marL="0" indent="0" algn="ctr">
              <a:buNone/>
            </a:pPr>
            <a:r>
              <a:rPr lang="es-MX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VS</a:t>
            </a:r>
          </a:p>
          <a:p>
            <a:pPr marL="0" indent="0" algn="ctr">
              <a:buNone/>
            </a:pPr>
            <a:r>
              <a:rPr lang="es-MX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MICROCONTROLADOR</a:t>
            </a:r>
            <a:endParaRPr lang="es-MX" sz="54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1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228184" y="6006562"/>
            <a:ext cx="2915816" cy="8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Marcador de contenido"/>
          <p:cNvSpPr>
            <a:spLocks noGrp="1"/>
          </p:cNvSpPr>
          <p:nvPr>
            <p:ph idx="1"/>
          </p:nvPr>
        </p:nvSpPr>
        <p:spPr>
          <a:xfrm>
            <a:off x="323528" y="288032"/>
            <a:ext cx="8136904" cy="961764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Ventajas de los </a:t>
            </a: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900" pitchFamily="50" charset="0"/>
              </a:rPr>
              <a:t>MICROCONTROLADORES</a:t>
            </a:r>
            <a:endParaRPr lang="es-MX" sz="2800" b="1" i="1" dirty="0" smtClean="0">
              <a:solidFill>
                <a:schemeClr val="tx2">
                  <a:lumMod val="50000"/>
                </a:schemeClr>
              </a:solidFill>
              <a:latin typeface="Museo 900" pitchFamily="50" charset="0"/>
            </a:endParaRPr>
          </a:p>
        </p:txBody>
      </p:sp>
      <p:sp>
        <p:nvSpPr>
          <p:cNvPr id="12" name="1 Marcador de contenido"/>
          <p:cNvSpPr txBox="1">
            <a:spLocks/>
          </p:cNvSpPr>
          <p:nvPr/>
        </p:nvSpPr>
        <p:spPr>
          <a:xfrm>
            <a:off x="467543" y="1249795"/>
            <a:ext cx="4404001" cy="11792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FIABILIDAD</a:t>
            </a:r>
          </a:p>
        </p:txBody>
      </p:sp>
      <p:sp>
        <p:nvSpPr>
          <p:cNvPr id="15" name="1 Marcador de contenido"/>
          <p:cNvSpPr txBox="1">
            <a:spLocks/>
          </p:cNvSpPr>
          <p:nvPr/>
        </p:nvSpPr>
        <p:spPr>
          <a:xfrm>
            <a:off x="827584" y="2046672"/>
            <a:ext cx="8136904" cy="145433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Disminuye el riesgo de conflictos, y se precisan menos ajustes.</a:t>
            </a:r>
          </a:p>
        </p:txBody>
      </p:sp>
      <p:sp>
        <p:nvSpPr>
          <p:cNvPr id="13" name="1 Marcador de contenido"/>
          <p:cNvSpPr txBox="1">
            <a:spLocks/>
          </p:cNvSpPr>
          <p:nvPr/>
        </p:nvSpPr>
        <p:spPr>
          <a:xfrm>
            <a:off x="485189" y="3212976"/>
            <a:ext cx="6535083" cy="11792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REDUCCIÓN DE TAMAÑO</a:t>
            </a:r>
          </a:p>
        </p:txBody>
      </p:sp>
      <p:sp>
        <p:nvSpPr>
          <p:cNvPr id="14" name="1 Marcador de contenido"/>
          <p:cNvSpPr txBox="1">
            <a:spLocks/>
          </p:cNvSpPr>
          <p:nvPr/>
        </p:nvSpPr>
        <p:spPr>
          <a:xfrm>
            <a:off x="827584" y="4335928"/>
            <a:ext cx="8136904" cy="2271866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Disminuye el volumen 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  <a:t> mano de obra  menor tiempo de fabricación.</a:t>
            </a:r>
          </a:p>
          <a:p>
            <a:endParaRPr lang="es-MX" sz="2800" i="1" dirty="0">
              <a:solidFill>
                <a:schemeClr val="tx2">
                  <a:lumMod val="50000"/>
                </a:schemeClr>
              </a:solidFill>
              <a:latin typeface="Museo 500" pitchFamily="50" charset="0"/>
              <a:sym typeface="Wingdings" pitchFamily="2" charset="2"/>
            </a:endParaRP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  <a:t>Disminución de Costos</a:t>
            </a:r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  <a:t/>
            </a:r>
            <a:b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</a:br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  <a:t/>
            </a:r>
            <a:b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</a:br>
            <a:endParaRPr lang="es-MX" sz="2400" i="1" dirty="0" smtClean="0">
              <a:solidFill>
                <a:schemeClr val="tx2">
                  <a:lumMod val="50000"/>
                </a:schemeClr>
              </a:solidFill>
              <a:latin typeface="Museo 5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228184" y="6006562"/>
            <a:ext cx="2915816" cy="8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Marcador de contenido"/>
          <p:cNvSpPr>
            <a:spLocks noGrp="1"/>
          </p:cNvSpPr>
          <p:nvPr>
            <p:ph idx="1"/>
          </p:nvPr>
        </p:nvSpPr>
        <p:spPr>
          <a:xfrm>
            <a:off x="323528" y="288032"/>
            <a:ext cx="8136904" cy="961764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Ventajas de los </a:t>
            </a: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900" pitchFamily="50" charset="0"/>
              </a:rPr>
              <a:t>MICROCONTROLADORES</a:t>
            </a:r>
            <a:endParaRPr lang="es-MX" sz="2800" b="1" i="1" dirty="0" smtClean="0">
              <a:solidFill>
                <a:schemeClr val="tx2">
                  <a:lumMod val="50000"/>
                </a:schemeClr>
              </a:solidFill>
              <a:latin typeface="Museo 900" pitchFamily="50" charset="0"/>
            </a:endParaRPr>
          </a:p>
        </p:txBody>
      </p:sp>
      <p:sp>
        <p:nvSpPr>
          <p:cNvPr id="12" name="1 Marcador de contenido"/>
          <p:cNvSpPr txBox="1">
            <a:spLocks/>
          </p:cNvSpPr>
          <p:nvPr/>
        </p:nvSpPr>
        <p:spPr>
          <a:xfrm>
            <a:off x="467543" y="1249795"/>
            <a:ext cx="4404001" cy="11792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FLEXIBILIDAD</a:t>
            </a:r>
          </a:p>
        </p:txBody>
      </p:sp>
      <p:sp>
        <p:nvSpPr>
          <p:cNvPr id="15" name="1 Marcador de contenido"/>
          <p:cNvSpPr txBox="1">
            <a:spLocks/>
          </p:cNvSpPr>
          <p:nvPr/>
        </p:nvSpPr>
        <p:spPr>
          <a:xfrm>
            <a:off x="827584" y="2046672"/>
            <a:ext cx="8136904" cy="145433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Control Programado </a:t>
            </a:r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  <a:t> para modificar solo se necesitan cambios en el programa.</a:t>
            </a:r>
            <a:endParaRPr lang="es-MX" sz="2400" i="1" dirty="0" smtClean="0">
              <a:solidFill>
                <a:schemeClr val="tx2">
                  <a:lumMod val="50000"/>
                </a:schemeClr>
              </a:solidFill>
              <a:latin typeface="Museo 500" pitchFamily="50" charset="0"/>
            </a:endParaRPr>
          </a:p>
        </p:txBody>
      </p:sp>
      <p:sp>
        <p:nvSpPr>
          <p:cNvPr id="13" name="1 Marcador de contenido"/>
          <p:cNvSpPr txBox="1">
            <a:spLocks/>
          </p:cNvSpPr>
          <p:nvPr/>
        </p:nvSpPr>
        <p:spPr>
          <a:xfrm>
            <a:off x="485189" y="3212976"/>
            <a:ext cx="7399179" cy="11792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MENOR CONSUMO DE ENERGÍA</a:t>
            </a:r>
          </a:p>
        </p:txBody>
      </p:sp>
      <p:sp>
        <p:nvSpPr>
          <p:cNvPr id="14" name="1 Marcador de contenido"/>
          <p:cNvSpPr txBox="1">
            <a:spLocks/>
          </p:cNvSpPr>
          <p:nvPr/>
        </p:nvSpPr>
        <p:spPr>
          <a:xfrm>
            <a:off x="827584" y="4335928"/>
            <a:ext cx="8136904" cy="2271866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Mayor Autonomía del Sistema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500" pitchFamily="50" charset="0"/>
              <a:sym typeface="Wingdings" pitchFamily="2" charset="2"/>
            </a:endParaRPr>
          </a:p>
          <a:p>
            <a:endParaRPr lang="es-MX" sz="2800" i="1" dirty="0">
              <a:solidFill>
                <a:schemeClr val="tx2">
                  <a:lumMod val="50000"/>
                </a:schemeClr>
              </a:solidFill>
              <a:latin typeface="Museo 500" pitchFamily="50" charset="0"/>
              <a:sym typeface="Wingdings" pitchFamily="2" charset="2"/>
            </a:endParaRPr>
          </a:p>
          <a:p>
            <a:pPr marL="109728" indent="0">
              <a:buNone/>
            </a:pPr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  <a:t/>
            </a:r>
            <a:b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</a:br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  <a:t/>
            </a:r>
            <a:b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  <a:sym typeface="Wingdings" pitchFamily="2" charset="2"/>
              </a:rPr>
            </a:br>
            <a:endParaRPr lang="es-MX" sz="2400" i="1" dirty="0" smtClean="0">
              <a:solidFill>
                <a:schemeClr val="tx2">
                  <a:lumMod val="50000"/>
                </a:schemeClr>
              </a:solidFill>
              <a:latin typeface="Museo 5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79512" y="1988840"/>
            <a:ext cx="8424936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4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MICROCONTROLADORES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28095" y="1556791"/>
            <a:ext cx="8496944" cy="40517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FABRICANTES IMPORTANTES</a:t>
            </a:r>
            <a:endParaRPr lang="es-MX" sz="54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75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899592" y="643200"/>
            <a:ext cx="7848872" cy="49685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MX" sz="2800" b="1" i="1" dirty="0"/>
          </a:p>
          <a:p>
            <a:pPr marL="0" indent="0" algn="ctr">
              <a:buNone/>
            </a:pPr>
            <a:endParaRPr lang="es-MX" sz="48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900" pitchFamily="50" charset="0"/>
            </a:endParaRPr>
          </a:p>
          <a:p>
            <a:pPr marL="0" indent="0" algn="ctr">
              <a:buNone/>
            </a:pPr>
            <a:endParaRPr lang="es-MX" sz="48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900" pitchFamily="50" charset="0"/>
            </a:endParaRPr>
          </a:p>
          <a:p>
            <a:pPr marL="0" indent="0" algn="ctr">
              <a:buNone/>
            </a:pPr>
            <a:r>
              <a:rPr lang="es-MX" sz="4800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900" pitchFamily="50" charset="0"/>
              </a:rPr>
              <a:t>INTRODUCCIÓN A LOS MICROCONTROLADORES</a:t>
            </a:r>
            <a:endParaRPr lang="es-MX" sz="6600" i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Museo 900" pitchFamily="50" charset="0"/>
            </a:endParaRPr>
          </a:p>
        </p:txBody>
      </p:sp>
      <p:pic>
        <p:nvPicPr>
          <p:cNvPr id="4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516216" y="6091058"/>
            <a:ext cx="2627784" cy="77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90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260649"/>
            <a:ext cx="8496944" cy="1145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ATMEL</a:t>
            </a:r>
            <a:endParaRPr lang="es-MX" sz="48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2669890" cy="192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43135"/>
            <a:ext cx="2952328" cy="21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Suaste\Documents\Mecatronica digital\Imagenes_varias\marcas\LogoArduin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74063"/>
            <a:ext cx="2327281" cy="166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1 Marcador de contenido"/>
          <p:cNvSpPr txBox="1">
            <a:spLocks/>
          </p:cNvSpPr>
          <p:nvPr/>
        </p:nvSpPr>
        <p:spPr>
          <a:xfrm>
            <a:off x="4016049" y="1556792"/>
            <a:ext cx="4404001" cy="11792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AVR’S</a:t>
            </a:r>
          </a:p>
        </p:txBody>
      </p:sp>
      <p:sp>
        <p:nvSpPr>
          <p:cNvPr id="11" name="1 Marcador de contenido"/>
          <p:cNvSpPr txBox="1">
            <a:spLocks/>
          </p:cNvSpPr>
          <p:nvPr/>
        </p:nvSpPr>
        <p:spPr>
          <a:xfrm>
            <a:off x="5753867" y="2472207"/>
            <a:ext cx="3390133" cy="98831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>
              <a:buNone/>
            </a:pPr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ATMEGA328</a:t>
            </a:r>
          </a:p>
        </p:txBody>
      </p:sp>
    </p:spTree>
    <p:extLst>
      <p:ext uri="{BB962C8B-B14F-4D97-AF65-F5344CB8AC3E}">
        <p14:creationId xmlns:p14="http://schemas.microsoft.com/office/powerpoint/2010/main" val="360844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260649"/>
            <a:ext cx="8496944" cy="1145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TEXAS INSTRUMENTS</a:t>
            </a:r>
            <a:endParaRPr lang="es-MX" sz="48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</p:txBody>
      </p:sp>
      <p:sp>
        <p:nvSpPr>
          <p:cNvPr id="10" name="1 Marcador de contenido"/>
          <p:cNvSpPr txBox="1">
            <a:spLocks/>
          </p:cNvSpPr>
          <p:nvPr/>
        </p:nvSpPr>
        <p:spPr>
          <a:xfrm>
            <a:off x="4016049" y="1556792"/>
            <a:ext cx="4404001" cy="11792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MSP’S</a:t>
            </a:r>
          </a:p>
        </p:txBody>
      </p:sp>
      <p:sp>
        <p:nvSpPr>
          <p:cNvPr id="11" name="1 Marcador de contenido"/>
          <p:cNvSpPr txBox="1">
            <a:spLocks/>
          </p:cNvSpPr>
          <p:nvPr/>
        </p:nvSpPr>
        <p:spPr>
          <a:xfrm>
            <a:off x="5753866" y="3076668"/>
            <a:ext cx="3390133" cy="988316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>
              <a:buNone/>
            </a:pPr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LAUNCHPAD</a:t>
            </a:r>
          </a:p>
        </p:txBody>
      </p:sp>
      <p:pic>
        <p:nvPicPr>
          <p:cNvPr id="12" name="Picture 3" descr="C:\Users\Suaste\Documents\Mecatronica digital\Imagenes_varias\marcas\logo_firmen_texas_instrument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3672408" cy="13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6" t="11145" r="8517" b="10096"/>
          <a:stretch/>
        </p:blipFill>
        <p:spPr bwMode="auto">
          <a:xfrm>
            <a:off x="1691680" y="3076668"/>
            <a:ext cx="4279551" cy="303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3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260649"/>
            <a:ext cx="8496944" cy="1145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MICROCHIP</a:t>
            </a:r>
            <a:endParaRPr lang="es-MX" sz="48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</p:txBody>
      </p:sp>
      <p:sp>
        <p:nvSpPr>
          <p:cNvPr id="10" name="1 Marcador de contenido"/>
          <p:cNvSpPr txBox="1">
            <a:spLocks/>
          </p:cNvSpPr>
          <p:nvPr/>
        </p:nvSpPr>
        <p:spPr>
          <a:xfrm>
            <a:off x="3295225" y="4851522"/>
            <a:ext cx="4404001" cy="11792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PIC’s</a:t>
            </a:r>
          </a:p>
        </p:txBody>
      </p:sp>
      <p:pic>
        <p:nvPicPr>
          <p:cNvPr id="8" name="Picture 2" descr="C:\Users\Suaste\Documents\Mecatronica digital\Imagenes_varias\marcas\2514377402_c73fdfd2d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0159"/>
            <a:ext cx="5832648" cy="303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88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95536" y="548680"/>
            <a:ext cx="8496944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>
              <a:buNone/>
            </a:pPr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Otros Fabricantes:</a:t>
            </a:r>
          </a:p>
          <a:p>
            <a:pPr marL="571500" indent="-571500"/>
            <a:endParaRPr lang="es-MX" sz="3600" b="1" dirty="0">
              <a:solidFill>
                <a:schemeClr val="accent1">
                  <a:lumMod val="75000"/>
                </a:schemeClr>
              </a:solidFill>
              <a:latin typeface="Museo 700" pitchFamily="50" charset="0"/>
            </a:endParaRPr>
          </a:p>
          <a:p>
            <a:pPr marL="571500" indent="-571500"/>
            <a:endParaRPr lang="es-MX" sz="3600" b="1" dirty="0" smtClean="0">
              <a:solidFill>
                <a:schemeClr val="accent1">
                  <a:lumMod val="75000"/>
                </a:schemeClr>
              </a:solidFill>
              <a:latin typeface="Museo 700" pitchFamily="50" charset="0"/>
            </a:endParaRPr>
          </a:p>
          <a:p>
            <a:pPr marL="571500" indent="-571500"/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FREESCALE</a:t>
            </a:r>
          </a:p>
          <a:p>
            <a:pPr marL="571500" indent="-571500"/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  <a:sym typeface="Wingdings" pitchFamily="2" charset="2"/>
              </a:rPr>
              <a:t>RABBIT</a:t>
            </a:r>
          </a:p>
          <a:p>
            <a:pPr marL="571500" indent="-571500"/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  <a:sym typeface="Wingdings" pitchFamily="2" charset="2"/>
              </a:rPr>
              <a:t>MOTOROLA</a:t>
            </a:r>
            <a:endParaRPr lang="es-MX" sz="48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870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2132856"/>
            <a:ext cx="8496944" cy="30243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54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¿Qué es un PIC?</a:t>
            </a:r>
            <a:endParaRPr lang="es-MX" sz="5400" b="1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1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35337"/>
            <a:ext cx="8496944" cy="53479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65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PIC</a:t>
            </a:r>
            <a:endParaRPr lang="es-MX" sz="48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Pheripheral Interface Controller</a:t>
            </a:r>
          </a:p>
          <a:p>
            <a:pPr marL="109728" indent="0" algn="ctr">
              <a:buNone/>
            </a:pPr>
            <a:r>
              <a:rPr lang="es-MX" sz="35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Controlador de Interfaz Programable</a:t>
            </a:r>
            <a:endParaRPr lang="es-MX" sz="35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8" name="Picture 2" descr="C:\Users\Suaste\Documents\Mecatronica digital\TiendaVirtual_Productos\Imagenes_Productos\Microcontroladores\16-684A\PIC16F84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54" y="3932934"/>
            <a:ext cx="2157954" cy="215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uaste\Documents\Mecatronica digital\TiendaVirtual_Productos\Imagenes_Productos\Microcontroladores\DS-4013\441501lar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12" y="3501008"/>
            <a:ext cx="2554856" cy="25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34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35337"/>
            <a:ext cx="8496944" cy="53479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65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GAMAS DE PIC’s</a:t>
            </a:r>
            <a:endParaRPr lang="es-MX" sz="48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852678" indent="-742950">
              <a:buFont typeface="+mj-lt"/>
              <a:buAutoNum type="arabicPeriod"/>
            </a:pP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Gama Baja</a:t>
            </a:r>
          </a:p>
          <a:p>
            <a:pPr marL="852678" indent="-742950">
              <a:buFont typeface="+mj-lt"/>
              <a:buAutoNum type="arabicPeriod"/>
            </a:pP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Gama Media</a:t>
            </a:r>
          </a:p>
          <a:p>
            <a:pPr marL="852678" indent="-742950">
              <a:buFont typeface="+mj-lt"/>
              <a:buAutoNum type="arabicPeriod"/>
            </a:pP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Gama Alta</a:t>
            </a:r>
            <a:endParaRPr lang="es-MX" sz="35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3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35337"/>
            <a:ext cx="8496944" cy="61299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65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FAMILIAS DE PIC’s</a:t>
            </a:r>
            <a:endParaRPr lang="es-MX" sz="48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Gama Baja:</a:t>
            </a:r>
          </a:p>
          <a:p>
            <a:pPr marL="109728" indent="0">
              <a:buNone/>
            </a:pPr>
            <a:r>
              <a:rPr lang="es-MX" sz="40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PIC12FXXX</a:t>
            </a:r>
          </a:p>
          <a:p>
            <a:pPr marL="109728" indent="0">
              <a:buNone/>
            </a:pPr>
            <a:endParaRPr lang="es-MX" sz="40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Gama Media</a:t>
            </a:r>
          </a:p>
          <a:p>
            <a:pPr marL="1600200" lvl="6" indent="0">
              <a:buNone/>
            </a:pPr>
            <a:r>
              <a:rPr lang="es-MX" sz="29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PIC16FXXX</a:t>
            </a:r>
          </a:p>
          <a:p>
            <a:pPr marL="1600200" lvl="6" indent="0">
              <a:buNone/>
            </a:pPr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PIC18FXXX</a:t>
            </a: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35337"/>
            <a:ext cx="8496944" cy="61299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Gama Alta:</a:t>
            </a:r>
          </a:p>
          <a:p>
            <a:pPr marL="109728" indent="0">
              <a:buNone/>
            </a:pPr>
            <a:r>
              <a:rPr lang="es-MX" sz="40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PIC24FXXX</a:t>
            </a:r>
          </a:p>
          <a:p>
            <a:pPr marL="109728" indent="0">
              <a:buNone/>
            </a:pPr>
            <a:r>
              <a:rPr lang="es-MX" sz="40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         dsPICXFXX</a:t>
            </a:r>
          </a:p>
          <a:p>
            <a:pPr marL="109728" indent="0">
              <a:buNone/>
            </a:pPr>
            <a:r>
              <a:rPr lang="es-MX" sz="40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         PIC32XXXX</a:t>
            </a:r>
          </a:p>
          <a:p>
            <a:pPr marL="109728" indent="0">
              <a:buNone/>
            </a:pPr>
            <a:endParaRPr lang="es-MX" sz="40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700808"/>
            <a:ext cx="8496944" cy="30243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54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¿Qué microcontrolador  emplear</a:t>
            </a:r>
            <a:r>
              <a:rPr lang="es-MX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?</a:t>
            </a:r>
            <a:endParaRPr lang="es-MX" sz="54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11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431032" y="0"/>
            <a:ext cx="8712968" cy="5817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CONTENIDO</a:t>
            </a:r>
          </a:p>
          <a:p>
            <a:pPr algn="ctr"/>
            <a:endParaRPr lang="es-MX" sz="32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32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INTRODUCCIÓN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MICROCONTROLADORES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LENGUAJES DE PROGRAMACIÓN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SOFTWARE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HARDWARE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APLICACIONES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1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228184" y="6006562"/>
            <a:ext cx="2915816" cy="8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700808"/>
            <a:ext cx="8496944" cy="30243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¿</a:t>
            </a:r>
            <a:r>
              <a:rPr lang="es-MX" sz="44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Qué características debo considerar para elegir un microcontrolador</a:t>
            </a:r>
            <a:r>
              <a:rPr lang="es-MX" sz="54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?</a:t>
            </a:r>
            <a:endParaRPr lang="es-MX" sz="5400" b="1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35337"/>
            <a:ext cx="8496944" cy="612996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FABRICANTE:</a:t>
            </a: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Amplia Documentación</a:t>
            </a:r>
          </a:p>
          <a:p>
            <a:pPr lvl="1"/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Información Técnica (Hoja de Datos)</a:t>
            </a:r>
          </a:p>
          <a:p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Soporte Técnico</a:t>
            </a:r>
            <a:endParaRPr lang="es-MX" sz="32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 </a:t>
            </a:r>
            <a:r>
              <a:rPr lang="es-MX" sz="28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Resolución de Problemas</a:t>
            </a:r>
          </a:p>
          <a:p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Amplio Mercado</a:t>
            </a:r>
            <a:endParaRPr lang="es-MX" sz="32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 </a:t>
            </a:r>
            <a:r>
              <a:rPr lang="es-MX" sz="28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Facilidad de Adquisición</a:t>
            </a:r>
          </a:p>
          <a:p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Precio</a:t>
            </a:r>
            <a:endParaRPr lang="es-MX" sz="32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 </a:t>
            </a:r>
            <a:r>
              <a:rPr lang="es-MX" sz="28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 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Costo de </a:t>
            </a:r>
            <a:r>
              <a:rPr lang="es-MX" sz="2800" i="1" dirty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Adquisición</a:t>
            </a: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marL="109728" indent="0">
              <a:buNone/>
            </a:pPr>
            <a:endParaRPr lang="es-MX" sz="40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0" y="35337"/>
            <a:ext cx="9396536" cy="61299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REQUISITOS DE LA APLICACIÓN:</a:t>
            </a: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Procesamiento de Datos</a:t>
            </a:r>
          </a:p>
          <a:p>
            <a:pPr marL="109728" indent="0">
              <a:buNone/>
            </a:pPr>
            <a:endParaRPr lang="es-MX" sz="3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Velocidad de Respuesta – Procesador/Oscilador</a:t>
            </a:r>
          </a:p>
          <a:p>
            <a:pPr marL="393192" lvl="1" indent="0">
              <a:buNone/>
            </a:pP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				4, 8, 20, 40 , 120 MHz.</a:t>
            </a:r>
            <a:r>
              <a:rPr lang="es-MX" sz="2800" i="1" dirty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	</a:t>
            </a:r>
            <a:r>
              <a:rPr lang="es-MX" sz="26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		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		</a:t>
            </a:r>
          </a:p>
          <a:p>
            <a:pPr lvl="1"/>
            <a:r>
              <a:rPr lang="es-MX" sz="32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Exactitud/ Precisión– Número de Bits</a:t>
            </a:r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marL="393192" lvl="1" indent="0">
              <a:buNone/>
            </a:pPr>
            <a:r>
              <a:rPr lang="es-MX" sz="2800" i="1" dirty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				4, 8, 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16, 32 Bits</a:t>
            </a:r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marL="109728" indent="0">
              <a:buNone/>
            </a:pPr>
            <a:endParaRPr lang="es-MX" sz="40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8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0" y="35337"/>
            <a:ext cx="9396536" cy="61299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0" indent="0" algn="ctr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Entradas y/o Salidas</a:t>
            </a:r>
          </a:p>
          <a:p>
            <a:pPr marL="109728" indent="0">
              <a:buNone/>
            </a:pPr>
            <a:endParaRPr lang="es-MX" sz="3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DIP – Empaque Grande, Común</a:t>
            </a:r>
          </a:p>
          <a:p>
            <a:pPr marL="393192" lvl="1" indent="0">
              <a:buNone/>
            </a:pP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				4, 8, 18, 24, 40 Pines</a:t>
            </a:r>
            <a:r>
              <a:rPr lang="es-MX" sz="26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		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		</a:t>
            </a:r>
          </a:p>
          <a:p>
            <a:pPr lvl="1"/>
            <a:r>
              <a:rPr lang="es-MX" sz="32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SMD – Empaque Pequeño</a:t>
            </a:r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marL="393192" lvl="1" indent="0">
              <a:buNone/>
            </a:pPr>
            <a:r>
              <a:rPr lang="es-MX" sz="2800" i="1" dirty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				</a:t>
            </a: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60 Pines</a:t>
            </a:r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marL="109728" indent="0">
              <a:buNone/>
            </a:pPr>
            <a:endParaRPr lang="es-MX" sz="40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0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0" y="-102281"/>
            <a:ext cx="9396536" cy="61299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0" indent="0" algn="ctr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Módulos a Utilizar</a:t>
            </a:r>
          </a:p>
          <a:p>
            <a:pPr marL="109728" indent="0">
              <a:buNone/>
            </a:pPr>
            <a:endParaRPr lang="es-MX" sz="3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Tradicionales:</a:t>
            </a: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TIMER’s – Temporizadores y Contadores</a:t>
            </a: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PWM – Modulación por Ancho de Pulso</a:t>
            </a: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ADC – Convertidor Analógico Digital</a:t>
            </a: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USART – Comunicación Serial</a:t>
            </a: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I²C y SPI – Comunicación Serial Síncrona.</a:t>
            </a:r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marL="109728" indent="0">
              <a:buNone/>
            </a:pPr>
            <a:endParaRPr lang="es-MX" sz="40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1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0" y="35337"/>
            <a:ext cx="9396536" cy="61299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Módulos a Utilizar</a:t>
            </a:r>
          </a:p>
          <a:p>
            <a:pPr marL="109728" indent="0">
              <a:buNone/>
            </a:pPr>
            <a:endParaRPr lang="es-MX" sz="3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Lo Nuevo:</a:t>
            </a: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Interfaz USB</a:t>
            </a: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Tecnología mTouch y CapSense</a:t>
            </a: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Comunicación ETHERNET embebida</a:t>
            </a: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Módulos CAN</a:t>
            </a: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Control de Cuadratura para Motores</a:t>
            </a: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Procesamiento de Audio</a:t>
            </a:r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marL="109728" indent="0">
              <a:buNone/>
            </a:pPr>
            <a:endParaRPr lang="es-MX" sz="40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0" y="-102281"/>
            <a:ext cx="9396536" cy="61299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0" indent="0" algn="ctr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Características Eléctricas</a:t>
            </a:r>
          </a:p>
          <a:p>
            <a:pPr marL="109728" indent="0">
              <a:buNone/>
            </a:pPr>
            <a:endParaRPr lang="es-MX" sz="3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Voltaje de Trabajo</a:t>
            </a: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3.3 V– 5.5 V</a:t>
            </a:r>
          </a:p>
          <a:p>
            <a:pPr lvl="4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4"/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1.8 V – 3.3 V</a:t>
            </a:r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lvl="1"/>
            <a:endParaRPr lang="es-MX" sz="2800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  <a:p>
            <a:pPr marL="109728" indent="0">
              <a:buNone/>
            </a:pPr>
            <a:endParaRPr lang="es-MX" sz="40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endParaRPr lang="es-MX" sz="40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7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LENGUAJES DE PROGRAMACIÓN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78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700808"/>
            <a:ext cx="8496944" cy="30243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¿</a:t>
            </a:r>
            <a:r>
              <a:rPr lang="es-MX" sz="44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En que lenguaje programo</a:t>
            </a:r>
            <a:r>
              <a:rPr lang="es-MX" sz="54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?</a:t>
            </a:r>
            <a:endParaRPr lang="es-MX" sz="5400" b="1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88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35337"/>
            <a:ext cx="8496944" cy="534793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65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Lenguajes de Programación</a:t>
            </a:r>
            <a:endParaRPr lang="es-MX" sz="48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algn="ctr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Lenguaje C (Alto Nivel)</a:t>
            </a:r>
          </a:p>
          <a:p>
            <a:endParaRPr lang="es-MX" sz="35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Lenguaje Basic (Alto Nivel)</a:t>
            </a:r>
          </a:p>
          <a:p>
            <a:endParaRPr lang="es-MX" sz="35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Lenguaje Ensamblador (Bajo Nivel)</a:t>
            </a:r>
            <a:endParaRPr lang="es-MX" sz="26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INTRODUCCIÓN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2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67221"/>
              </p:ext>
            </p:extLst>
          </p:nvPr>
        </p:nvGraphicFramePr>
        <p:xfrm>
          <a:off x="251520" y="980727"/>
          <a:ext cx="8687141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241"/>
                <a:gridCol w="3018330"/>
                <a:gridCol w="2255337"/>
                <a:gridCol w="2088233"/>
              </a:tblGrid>
              <a:tr h="873670"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NIVEL</a:t>
                      </a:r>
                      <a:endParaRPr lang="es-MX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VENTAJAS</a:t>
                      </a:r>
                      <a:endParaRPr lang="es-MX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DESVENTAJAS</a:t>
                      </a:r>
                      <a:endParaRPr lang="es-MX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APLICACIONES</a:t>
                      </a:r>
                      <a:endParaRPr lang="es-MX" sz="2000" dirty="0"/>
                    </a:p>
                  </a:txBody>
                  <a:tcPr anchor="ctr"/>
                </a:tc>
              </a:tr>
              <a:tr h="1723405">
                <a:tc>
                  <a:txBody>
                    <a:bodyPr/>
                    <a:lstStyle/>
                    <a:p>
                      <a:r>
                        <a:rPr lang="es-MX" sz="2400" b="1" dirty="0" smtClean="0">
                          <a:solidFill>
                            <a:schemeClr val="tx2"/>
                          </a:solidFill>
                        </a:rPr>
                        <a:t>ALTO</a:t>
                      </a:r>
                      <a:endParaRPr lang="es-MX" sz="2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800" dirty="0" smtClean="0">
                          <a:solidFill>
                            <a:schemeClr val="tx2"/>
                          </a:solidFill>
                        </a:rPr>
                        <a:t>MENOR #</a:t>
                      </a:r>
                      <a:r>
                        <a:rPr lang="es-MX" sz="1800" baseline="0" dirty="0" smtClean="0">
                          <a:solidFill>
                            <a:schemeClr val="tx2"/>
                          </a:solidFill>
                        </a:rPr>
                        <a:t> LINEAS DE CODIGO</a:t>
                      </a:r>
                      <a:endParaRPr lang="es-MX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MX" sz="1800" dirty="0" smtClean="0">
                          <a:solidFill>
                            <a:schemeClr val="tx2"/>
                          </a:solidFill>
                        </a:rPr>
                        <a:t>CODIGO BASURA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s-MX" sz="18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MX" sz="1800" dirty="0" smtClean="0">
                          <a:solidFill>
                            <a:schemeClr val="tx2"/>
                          </a:solidFill>
                        </a:rPr>
                        <a:t>LENTO</a:t>
                      </a:r>
                      <a:endParaRPr lang="es-MX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800" dirty="0" smtClean="0">
                          <a:solidFill>
                            <a:schemeClr val="tx2"/>
                          </a:solidFill>
                        </a:rPr>
                        <a:t>SENCILLAS</a:t>
                      </a:r>
                      <a:endParaRPr lang="es-MX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  <a:tr h="1723405">
                <a:tc>
                  <a:txBody>
                    <a:bodyPr/>
                    <a:lstStyle/>
                    <a:p>
                      <a:r>
                        <a:rPr lang="es-MX" sz="2400" b="1" dirty="0" smtClean="0">
                          <a:solidFill>
                            <a:schemeClr val="tx2"/>
                          </a:solidFill>
                        </a:rPr>
                        <a:t>BAJO</a:t>
                      </a:r>
                      <a:endParaRPr lang="es-MX" sz="2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800" dirty="0" smtClean="0">
                          <a:solidFill>
                            <a:schemeClr val="tx2"/>
                          </a:solidFill>
                        </a:rPr>
                        <a:t>MAYOR # LINEAS DE CODIGO</a:t>
                      </a:r>
                      <a:endParaRPr lang="es-MX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MX" sz="1800" dirty="0" smtClean="0">
                          <a:solidFill>
                            <a:schemeClr val="tx2"/>
                          </a:solidFill>
                        </a:rPr>
                        <a:t>CODIGOS LIMPIOS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s-MX" sz="18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MX" sz="1800" dirty="0" smtClean="0">
                          <a:solidFill>
                            <a:schemeClr val="tx2"/>
                          </a:solidFill>
                        </a:rPr>
                        <a:t>RAPIDOS</a:t>
                      </a:r>
                      <a:endParaRPr lang="es-MX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800" dirty="0" smtClean="0">
                          <a:solidFill>
                            <a:schemeClr val="tx2"/>
                          </a:solidFill>
                        </a:rPr>
                        <a:t>ROBUSTAS</a:t>
                      </a:r>
                      <a:endParaRPr lang="es-MX" sz="18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82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3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79512" y="1916832"/>
            <a:ext cx="8496944" cy="30243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MPLAB IDE</a:t>
            </a:r>
            <a:endParaRPr lang="es-MX" sz="8800" b="1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35337"/>
            <a:ext cx="8496944" cy="5769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65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MPLAB IDE</a:t>
            </a:r>
          </a:p>
          <a:p>
            <a:pPr marL="109728" indent="0" algn="ctr">
              <a:buNone/>
            </a:pPr>
            <a:r>
              <a:rPr lang="es-MX" sz="4700" b="1" i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  <a:sym typeface="Wingdings" pitchFamily="2" charset="2"/>
              </a:rPr>
              <a:t>Plataforma de Desarrollo Integral</a:t>
            </a:r>
            <a:endParaRPr lang="es-MX" sz="3300" i="1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4" name="3 Imagen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3356992"/>
            <a:ext cx="2448272" cy="2446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31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35337"/>
            <a:ext cx="8496944" cy="57699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r>
              <a:rPr lang="es-MX" sz="40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FUNCIONES</a:t>
            </a: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:</a:t>
            </a:r>
          </a:p>
          <a:p>
            <a:endParaRPr lang="es-MX" sz="3300" i="1" dirty="0">
              <a:solidFill>
                <a:schemeClr val="tx2">
                  <a:lumMod val="50000"/>
                </a:schemeClr>
              </a:solidFill>
              <a:latin typeface="Museo 500" pitchFamily="50" charset="0"/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Editor de texto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Administrador de proyectos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Compilar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Enlazador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Simular eventos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Debuggear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Programar</a:t>
            </a: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70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35337"/>
            <a:ext cx="8496944" cy="5769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VENTAJAS:</a:t>
            </a:r>
            <a:endParaRPr lang="es-MX" sz="40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endParaRPr lang="es-MX" sz="3300" i="1" dirty="0">
              <a:solidFill>
                <a:schemeClr val="tx2">
                  <a:lumMod val="50000"/>
                </a:schemeClr>
              </a:solidFill>
              <a:latin typeface="Museo 500" pitchFamily="50" charset="0"/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Software Gratuito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Directo del Fabricante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Constante Actualización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Requerimientos del Sistema Mínimos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Ayuda en Línea</a:t>
            </a: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HARDWARE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899592" y="1520788"/>
            <a:ext cx="2304256" cy="93610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PICkit 2</a:t>
            </a:r>
            <a:endParaRPr lang="es-MX" sz="3300" i="1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5580112" y="1700808"/>
            <a:ext cx="2304256" cy="936104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3"/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</a:p>
          <a:p>
            <a:pPr marL="109728" indent="0" algn="ctr">
              <a:buFont typeface="Wingdings 3"/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PICkit 3</a:t>
            </a:r>
            <a:endParaRPr lang="es-MX" sz="33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Font typeface="Wingdings 3"/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Font typeface="Wingdings 3"/>
              <a:buNone/>
            </a:pPr>
            <a:endParaRPr lang="es-MX" sz="35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4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Font typeface="Wingdings 3"/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Font typeface="Wingdings 3"/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Font typeface="Wingdings 3"/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Font typeface="Wingdings 3"/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384376" cy="274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 Marcador de contenido"/>
          <p:cNvSpPr txBox="1">
            <a:spLocks/>
          </p:cNvSpPr>
          <p:nvPr/>
        </p:nvSpPr>
        <p:spPr>
          <a:xfrm>
            <a:off x="0" y="0"/>
            <a:ext cx="8496944" cy="195350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3"/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</a:p>
          <a:p>
            <a:pPr marL="109728" indent="0" algn="ctr">
              <a:buFont typeface="Wingdings 3"/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48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PROGRAMADORES</a:t>
            </a:r>
            <a:endParaRPr lang="es-MX" sz="24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Font typeface="Wingdings 3"/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Font typeface="Wingdings 3"/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Font typeface="Wingdings 3"/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Font typeface="Wingdings 3"/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571" y="2636912"/>
            <a:ext cx="3173338" cy="31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03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Marcador de contenido"/>
          <p:cNvSpPr txBox="1">
            <a:spLocks/>
          </p:cNvSpPr>
          <p:nvPr/>
        </p:nvSpPr>
        <p:spPr>
          <a:xfrm>
            <a:off x="258366" y="476672"/>
            <a:ext cx="8496944" cy="51916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3"/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</a:p>
          <a:p>
            <a:pPr marL="109728" indent="0" algn="ctr">
              <a:buFont typeface="Wingdings 3"/>
              <a:buNone/>
            </a:pPr>
            <a:endParaRPr lang="es-MX" sz="35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Font typeface="Wingdings 3"/>
              <a:buNone/>
            </a:pP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FUNCIONES:</a:t>
            </a:r>
          </a:p>
          <a:p>
            <a:pPr marL="109728" indent="0">
              <a:buFont typeface="Wingdings 3"/>
              <a:buNone/>
            </a:pPr>
            <a:endParaRPr lang="es-MX" sz="3300" i="1" dirty="0" smtClean="0">
              <a:solidFill>
                <a:schemeClr val="tx2">
                  <a:lumMod val="50000"/>
                </a:schemeClr>
              </a:solidFill>
              <a:latin typeface="Museo 500" pitchFamily="50" charset="0"/>
            </a:endParaRP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Programación ICSP por 5 Cables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Debuggeo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Fuente de Voltaje</a:t>
            </a:r>
          </a:p>
          <a:p>
            <a:r>
              <a:rPr lang="es-MX" sz="33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Conexión USB</a:t>
            </a:r>
          </a:p>
          <a:p>
            <a:pPr marL="109728" indent="0" algn="ctr">
              <a:buFont typeface="Wingdings 3"/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Font typeface="Wingdings 3"/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Font typeface="Wingdings 3"/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Font typeface="Wingdings 3"/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9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" t="7734" r="7571" b="15539"/>
          <a:stretch/>
        </p:blipFill>
        <p:spPr bwMode="auto">
          <a:xfrm>
            <a:off x="323528" y="263138"/>
            <a:ext cx="5764181" cy="294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76944"/>
            <a:ext cx="4766071" cy="3171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90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28095" y="1556791"/>
            <a:ext cx="8496944" cy="40517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¿</a:t>
            </a:r>
            <a:r>
              <a:rPr lang="es-MX" sz="72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Q</a:t>
            </a:r>
            <a:r>
              <a:rPr lang="es-MX" sz="72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ué es un </a:t>
            </a:r>
            <a:r>
              <a:rPr lang="es-MX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controlador?</a:t>
            </a:r>
            <a:endParaRPr lang="es-MX" sz="7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0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899592" y="1916832"/>
            <a:ext cx="6192688" cy="38884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Nivel Básico 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Nivel Intermedio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Nivel Avanzado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Funciones Especiales</a:t>
            </a: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251520" y="16533"/>
            <a:ext cx="8496944" cy="195350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3"/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</a:p>
          <a:p>
            <a:pPr marL="109728" indent="0" algn="ctr">
              <a:buFont typeface="Wingdings 3"/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48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TARJETAS ENTRENADORAS</a:t>
            </a:r>
            <a:endParaRPr lang="es-MX" sz="24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Font typeface="Wingdings 3"/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Font typeface="Wingdings 3"/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Font typeface="Wingdings 3"/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Font typeface="Wingdings 3"/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uaste\Documents\MECATRONICA_DIGITAL\Mercadotecnia\Imagenes Promocionales\20130322_1308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6845"/>
            <a:ext cx="6840760" cy="58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3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Suaste\Documents\MECATRONICA_DIGITAL\Mercadotecnia\Imagenes Promocionales\20130322_1138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99"/>
          <a:stretch/>
        </p:blipFill>
        <p:spPr bwMode="auto">
          <a:xfrm>
            <a:off x="1092622" y="399771"/>
            <a:ext cx="7079778" cy="514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764704"/>
            <a:ext cx="6030416" cy="477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84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APLICACIONES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5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 Marcador de contenido"/>
          <p:cNvSpPr>
            <a:spLocks noGrp="1"/>
          </p:cNvSpPr>
          <p:nvPr>
            <p:ph idx="1"/>
          </p:nvPr>
        </p:nvSpPr>
        <p:spPr>
          <a:xfrm>
            <a:off x="683568" y="153045"/>
            <a:ext cx="8064896" cy="594025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Domótica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Industria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Militar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Espacial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Automotriz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Automatización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Educación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Medicina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Entretenimiento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Hacking</a:t>
            </a:r>
          </a:p>
          <a:p>
            <a:pPr marL="109728" indent="0">
              <a:buNone/>
            </a:pPr>
            <a:r>
              <a:rPr lang="es-MX" sz="36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 </a:t>
            </a:r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                          Entre muchas otras…</a:t>
            </a:r>
            <a:endParaRPr lang="es-MX" sz="32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80920" cy="1575048"/>
          </a:xfrm>
        </p:spPr>
        <p:txBody>
          <a:bodyPr>
            <a:normAutofit fontScale="90000"/>
          </a:bodyPr>
          <a:lstStyle/>
          <a:p>
            <a:pPr algn="ctr"/>
            <a:r>
              <a:rPr lang="es-MX" sz="6000" b="1" i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GRACIAS POR SU ATENCION</a:t>
            </a:r>
            <a:endParaRPr lang="es-MX" sz="6000" b="1" i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8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660232" y="6133307"/>
            <a:ext cx="2483768" cy="72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548680"/>
            <a:ext cx="8496944" cy="47718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65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CONTROLADOR</a:t>
            </a:r>
            <a:endParaRPr lang="es-MX" sz="48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Es un dispositivo </a:t>
            </a:r>
            <a:r>
              <a:rPr lang="es-MX" sz="4000" i="1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que se emplea para manipular uno o varios procesos.</a:t>
            </a: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Es Invariante en el Tiempo</a:t>
            </a: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2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49685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/>
                </a:solidFill>
                <a:latin typeface="Museo 700" pitchFamily="50" charset="0"/>
              </a:rPr>
              <a:t> </a:t>
            </a:r>
            <a:r>
              <a:rPr lang="es-MX" sz="6500" b="1" dirty="0" smtClean="0">
                <a:solidFill>
                  <a:schemeClr val="tx2"/>
                </a:solidFill>
                <a:latin typeface="Museo 700" pitchFamily="50" charset="0"/>
              </a:rPr>
              <a:t>Ha cambiado su </a:t>
            </a:r>
            <a:r>
              <a:rPr lang="es-MX" sz="6500" b="1" dirty="0" smtClean="0">
                <a:solidFill>
                  <a:schemeClr val="tx2"/>
                </a:solidFill>
                <a:latin typeface="Museo 900" pitchFamily="50" charset="0"/>
              </a:rPr>
              <a:t>IMPLEMENTACIÓN FÍSICA</a:t>
            </a:r>
            <a:endParaRPr lang="es-MX" sz="4800" b="1" dirty="0" smtClean="0">
              <a:solidFill>
                <a:schemeClr val="tx2"/>
              </a:solidFill>
              <a:latin typeface="Museo 9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Hace 45 años  LÓGICA DISCRETA</a:t>
            </a:r>
          </a:p>
          <a:p>
            <a:pPr algn="ctr"/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Hace 25 años  MICROPROCESADORES</a:t>
            </a:r>
          </a:p>
          <a:p>
            <a:pPr algn="ctr"/>
            <a:endParaRPr lang="es-MX" sz="39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  <a:sym typeface="Wingdings" pitchFamily="2" charset="2"/>
              </a:rPr>
              <a:t>Actualidad  MICROCONTROLADORES</a:t>
            </a:r>
          </a:p>
          <a:p>
            <a:pPr algn="ctr"/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9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28095" y="1556791"/>
            <a:ext cx="8496944" cy="40517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1800" b="1" i="1" dirty="0" smtClean="0"/>
          </a:p>
          <a:p>
            <a:pPr marL="0" indent="0" algn="ctr">
              <a:buNone/>
            </a:pPr>
            <a:r>
              <a:rPr lang="es-MX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¿</a:t>
            </a:r>
            <a:r>
              <a:rPr lang="es-MX" sz="60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Q</a:t>
            </a:r>
            <a:r>
              <a:rPr lang="es-MX" sz="60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ué es un </a:t>
            </a:r>
            <a:r>
              <a:rPr lang="es-MX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Museo 700" pitchFamily="50" charset="0"/>
              </a:rPr>
              <a:t>MICROPROCESADOR?</a:t>
            </a:r>
            <a:endParaRPr lang="es-MX" sz="60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Museo 700" pitchFamily="50" charset="0"/>
            </a:endParaRPr>
          </a:p>
          <a:p>
            <a:pPr marL="0" indent="0" algn="ctr">
              <a:buNone/>
            </a:pP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2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2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300192" y="6027686"/>
            <a:ext cx="2843808" cy="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323528" y="260648"/>
            <a:ext cx="8496944" cy="53479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</a:t>
            </a:r>
            <a:r>
              <a:rPr lang="es-MX" sz="6500" b="1" dirty="0" smtClean="0">
                <a:solidFill>
                  <a:schemeClr val="accent1">
                    <a:lumMod val="75000"/>
                  </a:schemeClr>
                </a:solidFill>
                <a:latin typeface="Museo 700" pitchFamily="50" charset="0"/>
              </a:rPr>
              <a:t>MICROPROCESADOR</a:t>
            </a:r>
            <a:endParaRPr lang="es-MX" sz="48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40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Circuito Integrado que contiene:</a:t>
            </a:r>
          </a:p>
          <a:p>
            <a:pPr marL="109728" indent="0" algn="ctr">
              <a:buNone/>
            </a:pPr>
            <a:r>
              <a:rPr lang="es-MX" sz="35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CPU </a:t>
            </a:r>
            <a:r>
              <a:rPr lang="es-MX" sz="35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(Unidad Central de Proceso)</a:t>
            </a:r>
          </a:p>
          <a:p>
            <a:pPr marL="109728" indent="0" algn="ctr">
              <a:buNone/>
            </a:pPr>
            <a:endParaRPr lang="es-MX" sz="35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Unidad de Control</a:t>
            </a: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Interpreta Instrucciones                 Bus de Datos</a:t>
            </a: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cxnSp>
        <p:nvCxnSpPr>
          <p:cNvPr id="4" name="3 Conector recto de flecha"/>
          <p:cNvCxnSpPr/>
          <p:nvPr/>
        </p:nvCxnSpPr>
        <p:spPr>
          <a:xfrm>
            <a:off x="4572000" y="299695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5 Conector recto de flecha"/>
          <p:cNvCxnSpPr/>
          <p:nvPr/>
        </p:nvCxnSpPr>
        <p:spPr>
          <a:xfrm flipH="1">
            <a:off x="2051720" y="4149080"/>
            <a:ext cx="1152128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5940152" y="4149080"/>
            <a:ext cx="144016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9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Personalizado 2">
      <a:dk1>
        <a:srgbClr val="FFFFFF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9769</TotalTime>
  <Words>184</Words>
  <Application>Microsoft Office PowerPoint</Application>
  <PresentationFormat>Presentación en pantalla (4:3)</PresentationFormat>
  <Paragraphs>409</Paragraphs>
  <Slides>56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57" baseType="lpstr">
      <vt:lpstr>Concurrencia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</vt:lpstr>
    </vt:vector>
  </TitlesOfParts>
  <Company>Mecatronica Digital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Mecatrónica en el mundo</dc:title>
  <dc:creator>Isaac Suaste</dc:creator>
  <cp:lastModifiedBy>Suaste</cp:lastModifiedBy>
  <cp:revision>211</cp:revision>
  <dcterms:created xsi:type="dcterms:W3CDTF">2011-05-12T16:10:57Z</dcterms:created>
  <dcterms:modified xsi:type="dcterms:W3CDTF">2013-07-29T18:53:59Z</dcterms:modified>
</cp:coreProperties>
</file>